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48" r:id="rId4"/>
    <p:sldId id="473" r:id="rId5"/>
    <p:sldId id="494" r:id="rId6"/>
    <p:sldId id="450" r:id="rId7"/>
    <p:sldId id="496" r:id="rId8"/>
    <p:sldId id="495" r:id="rId9"/>
    <p:sldId id="451" r:id="rId10"/>
    <p:sldId id="475" r:id="rId11"/>
    <p:sldId id="459" r:id="rId12"/>
    <p:sldId id="463" r:id="rId13"/>
    <p:sldId id="464" r:id="rId14"/>
    <p:sldId id="465" r:id="rId15"/>
    <p:sldId id="460" r:id="rId16"/>
    <p:sldId id="452" r:id="rId17"/>
    <p:sldId id="461" r:id="rId18"/>
    <p:sldId id="466" r:id="rId19"/>
    <p:sldId id="480" r:id="rId20"/>
    <p:sldId id="481" r:id="rId21"/>
    <p:sldId id="482" r:id="rId22"/>
    <p:sldId id="471" r:id="rId23"/>
    <p:sldId id="483" r:id="rId24"/>
    <p:sldId id="454" r:id="rId25"/>
    <p:sldId id="500" r:id="rId26"/>
    <p:sldId id="502" r:id="rId27"/>
    <p:sldId id="487" r:id="rId28"/>
    <p:sldId id="501" r:id="rId29"/>
    <p:sldId id="499" r:id="rId30"/>
    <p:sldId id="489" r:id="rId31"/>
    <p:sldId id="485" r:id="rId32"/>
    <p:sldId id="486" r:id="rId33"/>
    <p:sldId id="455" r:id="rId34"/>
    <p:sldId id="503" r:id="rId35"/>
    <p:sldId id="490" r:id="rId36"/>
    <p:sldId id="493" r:id="rId37"/>
    <p:sldId id="491" r:id="rId38"/>
    <p:sldId id="492" r:id="rId39"/>
    <p:sldId id="462" r:id="rId40"/>
    <p:sldId id="488" r:id="rId41"/>
    <p:sldId id="458" r:id="rId42"/>
    <p:sldId id="443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7" autoAdjust="0"/>
    <p:restoredTop sz="94660" autoAdjust="0"/>
  </p:normalViewPr>
  <p:slideViewPr>
    <p:cSldViewPr>
      <p:cViewPr varScale="1">
        <p:scale>
          <a:sx n="92" d="100"/>
          <a:sy n="92" d="100"/>
        </p:scale>
        <p:origin x="22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60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4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021/Concurrent-Programming-in-C-Sharp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stephenclear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://softuni.bg/courses/advanced-csharp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4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3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775486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Programming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2165646"/>
            <a:ext cx="7618286" cy="7787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Writing Asynchronous Code in C#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770" y="3390900"/>
            <a:ext cx="2804899" cy="28048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20523420">
            <a:off x="3641211" y="3641120"/>
            <a:ext cx="2891429" cy="120032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reflection stA="4400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call 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73B5A920 </a:t>
            </a:r>
            <a:endParaRPr lang="en-US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mov ecx,5</a:t>
            </a:r>
            <a:endParaRPr lang="en-US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endParaRPr lang="en-US" b="1" noProof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238" y="4307026"/>
            <a:ext cx="2303974" cy="171646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fundamental unit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Commonly, programs use 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 variables</a:t>
            </a:r>
          </a:p>
          <a:p>
            <a:pPr lvl="1"/>
            <a:r>
              <a:rPr lang="en-US" dirty="0" smtClean="0"/>
              <a:t>Stores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currently invoked methods </a:t>
            </a:r>
            <a:r>
              <a:rPr lang="en-US" dirty="0" smtClean="0"/>
              <a:t>in order of invocation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722" y="1209162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9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Threads in C# can be created </a:t>
            </a:r>
            <a:r>
              <a:rPr lang="en-US" noProof="1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r>
              <a:rPr lang="en-US" noProof="1" smtClean="0"/>
              <a:t> class</a:t>
            </a:r>
          </a:p>
          <a:p>
            <a:pPr lvl="1"/>
            <a:r>
              <a:rPr lang="en-US" noProof="1" smtClean="0"/>
              <a:t>Constructor accepts 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noProof="1" smtClean="0"/>
              <a:t> (delegate) to execute on a separate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2419" y="3200400"/>
            <a:ext cx="1049979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thread = new Thread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 =&gt;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for (int i = 0; i &lt; 10; i++)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Console.WriteLine(i);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thread.Start();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Start()</a:t>
            </a:r>
            <a:r>
              <a:rPr lang="en-US" sz="3200" dirty="0" smtClean="0"/>
              <a:t> – schedules the thread for execution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Join()</a:t>
            </a:r>
            <a:r>
              <a:rPr lang="en-US" sz="3200" noProof="1" smtClean="0"/>
              <a:t> – waits for the thread to finish its work (blocks the calling thread)</a:t>
            </a:r>
          </a:p>
          <a:p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Abort()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 smtClean="0"/>
              <a:t>– terminates the thread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System.Thread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7571" y="3733800"/>
            <a:ext cx="10750505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Console.WriteLine("Waiting for thread to finish work...");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6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184077"/>
            <a:ext cx="10750505" cy="54391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Thread primesThread = new Thread(() =&gt; PrintPrimesInRange(10, 100000));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primesThread.Start();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Console.WriteLine("What should I do?");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string command = Console.ReadLine();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if (command == "exit")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primesThread.Join();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999412" y="4495800"/>
            <a:ext cx="3326599" cy="1012172"/>
          </a:xfrm>
          <a:prstGeom prst="wedgeRoundRectCallout">
            <a:avLst>
              <a:gd name="adj1" fmla="val -86518"/>
              <a:gd name="adj2" fmla="val -6640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Console interface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remains unblocked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thread has its own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 smtClean="0"/>
              <a:t>The start (bottom) of the stack is the method from which the thread began execution</a:t>
            </a:r>
          </a:p>
          <a:p>
            <a:pPr lvl="1"/>
            <a:r>
              <a:rPr lang="en-US" dirty="0" smtClean="0"/>
              <a:t>Each method (frame) stores local variables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Stack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808432"/>
              </p:ext>
            </p:extLst>
          </p:nvPr>
        </p:nvGraphicFramePr>
        <p:xfrm>
          <a:off x="1827212" y="3972580"/>
          <a:ext cx="3505200" cy="19812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IsPrime()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PrintAllPrimes()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Main()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89212" y="602998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main thread</a:t>
            </a:r>
            <a:endParaRPr lang="en-US" sz="2800" noProof="1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105632"/>
              </p:ext>
            </p:extLst>
          </p:nvPr>
        </p:nvGraphicFramePr>
        <p:xfrm>
          <a:off x="6018212" y="3961978"/>
          <a:ext cx="3505200" cy="1485900"/>
        </p:xfrm>
        <a:graphic>
          <a:graphicData uri="http://schemas.openxmlformats.org/drawingml/2006/table">
            <a:tbl>
              <a:tblPr/>
              <a:tblGrid>
                <a:gridCol w="35052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IsValidUrl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DownloadAsync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23012" y="5582960"/>
            <a:ext cx="2955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1" smtClean="0"/>
              <a:t>background thread</a:t>
            </a:r>
            <a:endParaRPr lang="en-US" sz="2800" noProof="1"/>
          </a:p>
        </p:txBody>
      </p:sp>
    </p:spTree>
    <p:extLst>
      <p:ext uri="{BB962C8B-B14F-4D97-AF65-F5344CB8AC3E}">
        <p14:creationId xmlns:p14="http://schemas.microsoft.com/office/powerpoint/2010/main" val="5059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 condition</a:t>
            </a:r>
            <a:r>
              <a:rPr lang="en-US" sz="3200" dirty="0"/>
              <a:t> occurs when two or more threads </a:t>
            </a:r>
            <a:r>
              <a:rPr lang="en-US" sz="3200" dirty="0" smtClean="0"/>
              <a:t>access </a:t>
            </a:r>
            <a:r>
              <a:rPr lang="en-US" sz="3200" dirty="0"/>
              <a:t>shared data and they try to change it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Race Conditions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1706" y="2382493"/>
            <a:ext cx="1075050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List&lt;int&gt; numbers = Enumerable.Range(0, 10000).ToList();</a:t>
            </a:r>
          </a:p>
          <a:p>
            <a:pPr marL="182880"/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0; i &lt; 4; i++)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new Thread(() =&gt;</a:t>
            </a:r>
          </a:p>
          <a:p>
            <a:pPr marL="18288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while (numbers.Count &gt; 0)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int lastIndex = numbers.Count - 1;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numbers.RemoveAt(lastIndex);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}).Start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s://cdn3.iconfinder.com/data/icons/musthave/256/Dele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876800"/>
            <a:ext cx="1371600" cy="13716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thread-safe</a:t>
            </a:r>
            <a:r>
              <a:rPr lang="en-US" dirty="0" smtClean="0"/>
              <a:t> resource can be safely accessed by multiple threads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dirty="0" smtClean="0"/>
              <a:t> keyword grants access to only one thread at a time</a:t>
            </a:r>
          </a:p>
          <a:p>
            <a:pPr lvl="2"/>
            <a:r>
              <a:rPr lang="en-US" dirty="0" smtClean="0"/>
              <a:t>Avoids race conditions</a:t>
            </a:r>
          </a:p>
          <a:p>
            <a:pPr lvl="1"/>
            <a:r>
              <a:rPr lang="en-US" dirty="0" smtClean="0"/>
              <a:t>Blocks any other threads until the lock is released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Safety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6924" y="4360068"/>
            <a:ext cx="1059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lock (numbers)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if (numbers.Count == 0) 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break;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int lastIndex = numbers.Count - 1;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numbers.RemoveAt(lastIndex);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2054" name="Picture 6" descr="http://png-4.findicons.com/files/icons/1008/quiet/256/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69" y="5377096"/>
            <a:ext cx="1295400" cy="12954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s://fabricspa.files.wordpress.com/2012/05/threads50101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23" y="1607716"/>
            <a:ext cx="4057650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9397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0"/>
              </a:spcAft>
              <a:buClr>
                <a:schemeClr val="accent1"/>
              </a:buClr>
            </a:pPr>
            <a:r>
              <a:rPr lang="en-US" dirty="0"/>
              <a:t>If </a:t>
            </a:r>
            <a:r>
              <a:rPr lang="en-US" dirty="0" smtClean="0"/>
              <a:t>a component is blocked, other</a:t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still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UI </a:t>
            </a:r>
            <a:r>
              <a:rPr lang="en-US" dirty="0"/>
              <a:t>runs separately and </a:t>
            </a:r>
            <a:r>
              <a:rPr lang="en-US" dirty="0" smtClean="0"/>
              <a:t>always</a:t>
            </a:r>
            <a:br>
              <a:rPr lang="en-US" dirty="0" smtClean="0"/>
            </a:br>
            <a:r>
              <a:rPr lang="en-US" dirty="0" smtClean="0"/>
              <a:t>remains responsive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Utilization </a:t>
            </a:r>
            <a:r>
              <a:rPr lang="en-US" dirty="0"/>
              <a:t>of multi-core </a:t>
            </a:r>
            <a:r>
              <a:rPr lang="en-US" dirty="0" smtClean="0"/>
              <a:t>systems</a:t>
            </a:r>
          </a:p>
          <a:p>
            <a:pPr marL="647646" lvl="1" indent="-342900"/>
            <a:r>
              <a:rPr lang="en-US" dirty="0" smtClean="0"/>
              <a:t>Each </a:t>
            </a:r>
            <a:r>
              <a:rPr lang="en-US" dirty="0"/>
              <a:t>core executes one or </a:t>
            </a:r>
            <a:r>
              <a:rPr lang="en-US" dirty="0" smtClean="0"/>
              <a:t>more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CPU-demanding </a:t>
            </a:r>
            <a:r>
              <a:rPr lang="en-US" dirty="0"/>
              <a:t>tasks </a:t>
            </a:r>
            <a:r>
              <a:rPr lang="en-US" dirty="0" smtClean="0"/>
              <a:t>run on </a:t>
            </a:r>
            <a:r>
              <a:rPr lang="en-US" dirty="0"/>
              <a:t>"background" threads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Resource access runs on "background" threads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 – Benefits</a:t>
            </a:r>
            <a:endParaRPr lang="en-US" dirty="0"/>
          </a:p>
        </p:txBody>
      </p:sp>
      <p:pic>
        <p:nvPicPr>
          <p:cNvPr id="2052" name="Picture 4" descr="http://imagenes.es.sftcdn.net/es/scrn/43000/43961/utorrent-21-700x3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40" y="1294813"/>
            <a:ext cx="4853068" cy="267612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3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/>
              <a:t>Hard to </a:t>
            </a:r>
            <a:r>
              <a:rPr lang="en-US" dirty="0" smtClean="0"/>
              <a:t>know </a:t>
            </a:r>
            <a:r>
              <a:rPr lang="en-US" dirty="0"/>
              <a:t>which code </a:t>
            </a:r>
            <a:r>
              <a:rPr lang="en-US" dirty="0" smtClean="0"/>
              <a:t>parts are running at a specific </a:t>
            </a:r>
            <a:r>
              <a:rPr lang="en-US" dirty="0"/>
              <a:t>time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Harder than usual to debug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/>
              <a:t>Have to protect </a:t>
            </a:r>
            <a:r>
              <a:rPr lang="en-US" dirty="0" smtClean="0"/>
              <a:t>resources</a:t>
            </a:r>
          </a:p>
          <a:p>
            <a:pPr marL="647646" lvl="1" indent="-342900"/>
            <a:r>
              <a:rPr lang="en-US" dirty="0"/>
              <a:t>One thread uses a resource</a:t>
            </a:r>
            <a:endParaRPr lang="bg-BG" dirty="0"/>
          </a:p>
          <a:p>
            <a:pPr marL="647646" lvl="1" indent="-342900"/>
            <a:r>
              <a:rPr lang="en-US" dirty="0"/>
              <a:t>Other threads must wait for the </a:t>
            </a:r>
            <a:r>
              <a:rPr lang="en-US" dirty="0" smtClean="0"/>
              <a:t>resource</a:t>
            </a:r>
            <a:endParaRPr lang="bg-BG" dirty="0"/>
          </a:p>
          <a:p>
            <a:pPr marL="342900" indent="-342900">
              <a:buClr>
                <a:schemeClr val="accent1"/>
              </a:buClr>
            </a:pPr>
            <a:r>
              <a:rPr lang="en-US" dirty="0" smtClean="0"/>
              <a:t>Hard </a:t>
            </a:r>
            <a:r>
              <a:rPr lang="en-US" dirty="0"/>
              <a:t>to synchronize resource </a:t>
            </a:r>
            <a:r>
              <a:rPr lang="en-US" dirty="0" smtClean="0"/>
              <a:t>access</a:t>
            </a:r>
          </a:p>
          <a:p>
            <a:pPr marL="647646" lvl="1" indent="-342900"/>
            <a:r>
              <a:rPr lang="en-US" dirty="0" smtClean="0"/>
              <a:t>Deadlocks </a:t>
            </a:r>
            <a:r>
              <a:rPr lang="en-US" dirty="0"/>
              <a:t>can occur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– </a:t>
            </a:r>
            <a:r>
              <a:rPr lang="en-US" dirty="0" smtClean="0"/>
              <a:t>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0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Synchronous vs Asynchronous Programming</a:t>
            </a:r>
          </a:p>
          <a:p>
            <a:pPr lvl="1"/>
            <a:r>
              <a:rPr lang="en-US" dirty="0" smtClean="0"/>
              <a:t>Benefits and Drawbacks</a:t>
            </a:r>
          </a:p>
          <a:p>
            <a:r>
              <a:rPr lang="en-US" dirty="0" smtClean="0"/>
              <a:t>Threads in C#</a:t>
            </a:r>
          </a:p>
          <a:p>
            <a:r>
              <a:rPr lang="en-US" dirty="0" smtClean="0"/>
              <a:t>Tasks in C#</a:t>
            </a:r>
          </a:p>
          <a:p>
            <a:pPr lvl="1"/>
            <a:r>
              <a:rPr lang="en-US" dirty="0" smtClean="0"/>
              <a:t>What are Tasks?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</a:p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OS Level Concurrency</a:t>
            </a: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294360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Parallel Library</a:t>
            </a:r>
            <a:endParaRPr lang="en-US" dirty="0"/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task</a:t>
            </a:r>
            <a:r>
              <a:rPr lang="en-US" dirty="0" smtClean="0"/>
              <a:t> is a high-level representation of concurrent work</a:t>
            </a:r>
          </a:p>
          <a:p>
            <a:pPr lvl="1"/>
            <a:r>
              <a:rPr lang="en-US" dirty="0" smtClean="0"/>
              <a:t>Runs in parallel with the main thread</a:t>
            </a:r>
          </a:p>
          <a:p>
            <a:pPr lvl="1"/>
            <a:r>
              <a:rPr lang="en-US" dirty="0" smtClean="0"/>
              <a:t>May not run on a new thread (the CLR decides)</a:t>
            </a:r>
          </a:p>
          <a:p>
            <a:pPr lvl="1"/>
            <a:r>
              <a:rPr lang="en-US" dirty="0" smtClean="0"/>
              <a:t>Offers several operations</a:t>
            </a:r>
          </a:p>
          <a:p>
            <a:pPr lvl="2"/>
            <a:r>
              <a:rPr lang="en-US" dirty="0" smtClean="0"/>
              <a:t>Creating, running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</a:t>
            </a:r>
            <a:r>
              <a:rPr lang="en-US" dirty="0" smtClean="0"/>
              <a:t> result</a:t>
            </a:r>
          </a:p>
          <a:p>
            <a:pPr lvl="2"/>
            <a:r>
              <a:rPr lang="en-US" dirty="0" smtClean="0"/>
              <a:t>Continuing another task (chaining several operations)</a:t>
            </a:r>
          </a:p>
          <a:p>
            <a:pPr lvl="2"/>
            <a:r>
              <a:rPr lang="en-US" dirty="0" smtClean="0"/>
              <a:t>Proper exception handling</a:t>
            </a:r>
          </a:p>
          <a:p>
            <a:pPr lvl="2"/>
            <a:r>
              <a:rPr lang="en-US" dirty="0" smtClean="0"/>
              <a:t>Progress/state reports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tasks can be done in several ways</a:t>
            </a:r>
          </a:p>
          <a:p>
            <a:pPr lvl="1"/>
            <a:r>
              <a:rPr lang="en-US" sz="3000" noProof="1" smtClean="0"/>
              <a:t>Initialize a new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000" noProof="1" smtClean="0"/>
              <a:t> object</a:t>
            </a:r>
          </a:p>
          <a:p>
            <a:pPr lvl="1"/>
            <a:endParaRPr lang="en-US" noProof="1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Task.Run()</a:t>
            </a:r>
          </a:p>
          <a:p>
            <a:pPr lvl="1"/>
            <a:endParaRPr lang="en-US" noProof="1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Task.Factory.StartNew()</a:t>
            </a:r>
            <a:r>
              <a:rPr lang="en-US" sz="3000" noProof="1" smtClean="0"/>
              <a:t> – enables additional task customization</a:t>
            </a: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Tasks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3024" y="2514600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 task = new Task(() =&gt; { Console.WriteLine(""); });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74900" y="3831043"/>
            <a:ext cx="105918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Task.Run(() =&gt; TraverseMatrix());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73024" y="5551951"/>
            <a:ext cx="10591800" cy="8225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Task.Factory.StartNew(() =&gt; CopyFileContents("got-s03ep1.avi"),</a:t>
            </a: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TaskCreationOptions.LongRunning);</a:t>
            </a:r>
          </a:p>
        </p:txBody>
      </p:sp>
    </p:spTree>
    <p:extLst>
      <p:ext uri="{BB962C8B-B14F-4D97-AF65-F5344CB8AC3E}">
        <p14:creationId xmlns:p14="http://schemas.microsoft.com/office/powerpoint/2010/main" val="298747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API in C# </a:t>
            </a:r>
            <a:r>
              <a:rPr lang="en-US" noProof="1"/>
              <a:t>–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579" y="1147394"/>
            <a:ext cx="11049000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Main()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SliceAsync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("movie.avi", "Pieces",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Console.WriteLine("Anything else?");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while (true)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Console.ReadLine();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void SliceAsync(string sourceFile, string destinationPath, int parts)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Task.Run(() =&gt;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Slice(sourceFile, destinationPath, parts);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8456612" y="5029200"/>
            <a:ext cx="2768441" cy="1012172"/>
          </a:xfrm>
          <a:prstGeom prst="wedgeRoundRectCallout">
            <a:avLst>
              <a:gd name="adj1" fmla="val -72150"/>
              <a:gd name="adj2" fmla="val 1264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on a separate thread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Slicing Files with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englishtipsforyou.files.wordpress.com/2013/12/knife-slicing-tomato-500x32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83" y="1371600"/>
            <a:ext cx="4762500" cy="3086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0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Parallel Image Flips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oi60.tinypic.com/2v2cn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46" y="1600200"/>
            <a:ext cx="5790803" cy="3230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9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  <a:r>
              <a:rPr lang="en-US" dirty="0" smtClean="0"/>
              <a:t> is a task that will return a result sometime in the future 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dirty="0" smtClean="0"/>
              <a:t> blocks the calling thread until the task returns a result</a:t>
            </a:r>
          </a:p>
          <a:p>
            <a:endParaRPr lang="en-US" sz="3000" noProof="1" smtClean="0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Tasks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52242" y="3124200"/>
            <a:ext cx="10591800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Task&lt;long&gt; task = Task.Run&lt;long&gt;(() =&gt;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var primes = PrimesInRange(0, 1000000);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return primes.Sum();</a:t>
            </a: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marL="182880"/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Console.WriteLine(task.Result);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161212" y="5513011"/>
            <a:ext cx="3326599" cy="586523"/>
          </a:xfrm>
          <a:prstGeom prst="wedgeRoundRectCallout">
            <a:avLst>
              <a:gd name="adj1" fmla="val -85269"/>
              <a:gd name="adj2" fmla="val 454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Blocking operation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Primes Sum with Tasks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images.clipartpanda.com/sum-clipart-sum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20" y="1525654"/>
            <a:ext cx="24860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+mj-lt"/>
                <a:cs typeface="Consolas" panose="020B0609020204030204" pitchFamily="49" charset="0"/>
              </a:rPr>
              <a:t>Exceptions that have occurred within the body 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of 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a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3200" dirty="0" smtClean="0">
                <a:latin typeface="+mj-lt"/>
                <a:cs typeface="Consolas" panose="020B0609020204030204" pitchFamily="49" charset="0"/>
              </a:rPr>
              <a:t> can be captured and handled outside of it</a:t>
            </a:r>
            <a:endParaRPr lang="en-US" sz="3200" dirty="0" smtClean="0">
              <a:latin typeface="+mj-lt"/>
            </a:endParaRPr>
          </a:p>
          <a:p>
            <a:pPr lvl="1"/>
            <a:r>
              <a:rPr lang="en-US" sz="3000" dirty="0" smtClean="0">
                <a:latin typeface="+mj-lt"/>
                <a:cs typeface="Consolas" panose="020B0609020204030204" pitchFamily="49" charset="0"/>
              </a:rPr>
              <a:t>Unlike Threads, where exceptions must be handled within the thread</a:t>
            </a:r>
            <a:endParaRPr lang="en-US" sz="3000" dirty="0" smtClean="0">
              <a:latin typeface="+mj-lt"/>
            </a:endParaRPr>
          </a:p>
          <a:p>
            <a:endParaRPr lang="en-US" sz="3000" noProof="1" smtClean="0"/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Exception Handling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3124200"/>
            <a:ext cx="10515600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var task = SliceAsync(VideoPath, DestinationPath, 5);</a:t>
            </a:r>
          </a:p>
          <a:p>
            <a:pPr marL="182880"/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task.Wait();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catch (AggregateException ex)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Handle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exception...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38884"/>
            <a:ext cx="8938472" cy="820600"/>
          </a:xfrm>
        </p:spPr>
        <p:txBody>
          <a:bodyPr/>
          <a:lstStyle/>
          <a:p>
            <a:r>
              <a:rPr lang="en-US" dirty="0" smtClean="0"/>
              <a:t>Tasks in C#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7697" y="544749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www.dacostacoaching.co.uk/wp-content/uploads/2015/02/CompletedTa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48" y="2057400"/>
            <a:ext cx="3429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7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pic>
        <p:nvPicPr>
          <p:cNvPr id="3" name="Picture 2" descr="http://med2heal.com/wp-content/uploads/Step_by_step_Blaustich_beschnibbe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48" y="1981200"/>
            <a:ext cx="5334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>
                <a:latin typeface="+mj-lt"/>
                <a:cs typeface="Consolas" panose="020B0609020204030204" pitchFamily="49" charset="0"/>
              </a:rPr>
              <a:t>The keywords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are always used together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hints the compiler that the method might run in parallel</a:t>
            </a:r>
          </a:p>
          <a:p>
            <a:pPr lvl="1"/>
            <a:r>
              <a:rPr lang="en-US" noProof="1" smtClean="0"/>
              <a:t>Does not make a method run asynchronously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</a:t>
            </a:r>
            <a:r>
              <a:rPr lang="en-US" dirty="0" smtClean="0"/>
              <a:t>makes it)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Tells the compiler "</a:t>
            </a:r>
            <a:r>
              <a:rPr lang="en-US" dirty="0"/>
              <a:t>this </a:t>
            </a:r>
            <a:r>
              <a:rPr lang="en-US" dirty="0" smtClean="0"/>
              <a:t>method could </a:t>
            </a:r>
            <a:r>
              <a:rPr lang="en-US" dirty="0"/>
              <a:t>wait for a resource or operation</a:t>
            </a:r>
            <a:r>
              <a:rPr lang="en-US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it starts waiting, return to the calling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the wait is over, go back to called </a:t>
            </a:r>
            <a:r>
              <a:rPr lang="en-US" dirty="0" smtClean="0"/>
              <a:t>method</a:t>
            </a:r>
            <a:endParaRPr lang="bg-BG" dirty="0"/>
          </a:p>
          <a:p>
            <a:pPr lvl="2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</a:t>
            </a:r>
            <a:r>
              <a:rPr lang="en-US" noProof="1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2" y="3210358"/>
            <a:ext cx="102870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SliceFileAsync(string file, int parts)</a:t>
            </a:r>
          </a:p>
        </p:txBody>
      </p:sp>
    </p:spTree>
    <p:extLst>
      <p:ext uri="{BB962C8B-B14F-4D97-AF65-F5344CB8AC3E}">
        <p14:creationId xmlns:p14="http://schemas.microsoft.com/office/powerpoint/2010/main" val="22094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/>
              <a:t> is used in a method which has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Saves </a:t>
            </a:r>
            <a:r>
              <a:rPr lang="en-US" dirty="0"/>
              <a:t>the context in a state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Marks waiting for a </a:t>
            </a:r>
            <a:r>
              <a:rPr lang="en-US" dirty="0" smtClean="0"/>
              <a:t>resource (a task to complete)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Resource should be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Task&lt;T&gt;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/>
              <a:t> result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Task&lt;T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dirty="0"/>
              <a:t>when it completes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cs typeface="Consolas" panose="020B0609020204030204" pitchFamily="49" charset="0"/>
              </a:rPr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</a:t>
            </a:r>
            <a:r>
              <a:rPr lang="en-US" noProof="1"/>
              <a:t>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>
                <a:cs typeface="Consolas" panose="020B0609020204030204" pitchFamily="49" charset="0"/>
              </a:rPr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724400"/>
            <a:ext cx="9982200" cy="48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 DownloadStringAsync("http://softuni.bg");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2132012" y="5654338"/>
            <a:ext cx="4038600" cy="586523"/>
          </a:xfrm>
          <a:prstGeom prst="wedgeRoundRectCallout">
            <a:avLst>
              <a:gd name="adj1" fmla="val 2192"/>
              <a:gd name="adj2" fmla="val -1066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Task&lt;string&gt;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noProof="1" smtClean="0">
                <a:cs typeface="Consolas" panose="020B0609020204030204" pitchFamily="49" charset="0"/>
              </a:rPr>
              <a:t> – Example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2678" y="1151118"/>
            <a:ext cx="10503333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Main()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DownloadFileAsync(FileUrl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"book.pdf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1" y="2778610"/>
            <a:ext cx="105155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void DownloadFileAsync(string url, string fileName)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Console.WriteLine("Downloading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...");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Task.Run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using (WebClient client = new WebClient())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 client.DownloadFile(url, fileName);      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Console.WriteLine("Download successful.");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Process.Start(fileName);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0012" y="3657600"/>
            <a:ext cx="6019800" cy="2590800"/>
          </a:xfrm>
          <a:prstGeom prst="rect">
            <a:avLst/>
          </a:prstGeom>
          <a:solidFill>
            <a:schemeClr val="tx1">
              <a:lumMod val="65000"/>
              <a:alpha val="20000"/>
            </a:schemeClr>
          </a:solidFill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99414" y="3505200"/>
            <a:ext cx="3886198" cy="1012172"/>
          </a:xfrm>
          <a:prstGeom prst="wedgeRoundRectCallout">
            <a:avLst>
              <a:gd name="adj1" fmla="val -63059"/>
              <a:gd name="adj2" fmla="val -1609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calling thread exits the method on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304212" y="5087182"/>
            <a:ext cx="3326599" cy="1437820"/>
          </a:xfrm>
          <a:prstGeom prst="wedgeRoundRectCallout">
            <a:avLst>
              <a:gd name="adj1" fmla="val -73399"/>
              <a:gd name="adj2" fmla="val -3970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Everything after that is executed on another thread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391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 descr="http://www.coffeecup.com/files/forums/winie9f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295400"/>
            <a:ext cx="4818581" cy="322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9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Tasks with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noProof="1" smtClean="0"/>
              <a:t> and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en-US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30" name="Picture 10" descr="http://icons.iconarchive.com/icons/thiago-silva/palm/256/Task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0097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b/b2/Red_c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2" y="32081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Concurrency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95" y="1371600"/>
            <a:ext cx="4299706" cy="332106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8334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program's code is translated to CPU instructions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4411212"/>
            <a:ext cx="57150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00DA2655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[ebp-40h],5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00DA265C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[ebp-44h],4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00DA2663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mov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ecx,dword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[ebp-40h]  </a:t>
            </a:r>
          </a:p>
          <a:p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00DA2666 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pt-B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ecx,dword </a:t>
            </a:r>
            <a:r>
              <a:rPr lang="pt-B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ptr [ebp-44h]  </a:t>
            </a:r>
          </a:p>
          <a:p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00DA2669 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call  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73B5A920 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00DA266E  </a:t>
            </a:r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nop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436464"/>
            <a:ext cx="571500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int a = 5;</a:t>
            </a:r>
          </a:p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int b = 4;</a:t>
            </a:r>
          </a:p>
          <a:p>
            <a:r>
              <a:rPr lang="en-US" sz="2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Console.WriteLine(a + b);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135862" y="3627809"/>
            <a:ext cx="228600" cy="597800"/>
          </a:xfrm>
          <a:prstGeom prst="downArrow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4531262" y="3611175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Compilation</a:t>
            </a:r>
            <a:endParaRPr lang="en-US" sz="2800" dirty="0"/>
          </a:p>
        </p:txBody>
      </p:sp>
      <p:pic>
        <p:nvPicPr>
          <p:cNvPr id="1026" name="Picture 2" descr="http://www.cepco.ru/images/icons2/png/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91" y="192448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28012" y="3896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Single-Core CPU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07760" y="1853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Program.cs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7760" y="3758625"/>
            <a:ext cx="320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Program.exe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7950712" y="5246126"/>
            <a:ext cx="3326599" cy="1012172"/>
          </a:xfrm>
          <a:prstGeom prst="wedgeRoundRectCallout">
            <a:avLst>
              <a:gd name="adj1" fmla="val -91828"/>
              <a:gd name="adj2" fmla="val -2636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Instructions are executed one by one</a:t>
            </a: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computer can run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 smtClean="0"/>
              <a:t>(applications) at once</a:t>
            </a:r>
          </a:p>
          <a:p>
            <a:pPr lvl="1"/>
            <a:r>
              <a:rPr lang="en-US" dirty="0" smtClean="0"/>
              <a:t>But its CPU can only execute one instruction at a time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 smtClean="0"/>
              <a:t> is achieved by the operating system's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 smtClean="0"/>
              <a:t>Grants each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noProof="1" smtClean="0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endParaRPr lang="en-US" dirty="0"/>
          </a:p>
        </p:txBody>
      </p: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1212" y="4114800"/>
            <a:ext cx="11125200" cy="12954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 cap="rnd" algn="ctr">
            <a:solidFill>
              <a:schemeClr val="accent5">
                <a:lumMod val="20000"/>
                <a:lumOff val="80000"/>
              </a:schemeClr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/>
          <a:lstStyle/>
          <a:p>
            <a:endParaRPr lang="en-US" sz="15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93612" y="4953000"/>
            <a:ext cx="1074420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7412" y="5010090"/>
            <a:ext cx="109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0	          5	                     10	            15	                        20	               25	            </a:t>
            </a:r>
            <a:r>
              <a:rPr lang="en-US" sz="2000" b="1" noProof="1" smtClean="0"/>
              <a:t>ms  </a:t>
            </a:r>
            <a:endParaRPr lang="en-US" sz="2000" b="1" noProof="1"/>
          </a:p>
        </p:txBody>
      </p:sp>
      <p:graphicFrame>
        <p:nvGraphicFramePr>
          <p:cNvPr id="25" name="Group 134"/>
          <p:cNvGraphicFramePr>
            <a:graphicFrameLocks/>
          </p:cNvGraphicFramePr>
          <p:nvPr>
            <p:extLst/>
          </p:nvPr>
        </p:nvGraphicFramePr>
        <p:xfrm>
          <a:off x="59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Group 134"/>
          <p:cNvGraphicFramePr>
            <a:graphicFrameLocks/>
          </p:cNvGraphicFramePr>
          <p:nvPr>
            <p:extLst/>
          </p:nvPr>
        </p:nvGraphicFramePr>
        <p:xfrm>
          <a:off x="249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chrome.exe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Group 134"/>
          <p:cNvGraphicFramePr>
            <a:graphicFrameLocks/>
          </p:cNvGraphicFramePr>
          <p:nvPr>
            <p:extLst/>
          </p:nvPr>
        </p:nvGraphicFramePr>
        <p:xfrm>
          <a:off x="440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winamp.exe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Group 134"/>
          <p:cNvGraphicFramePr>
            <a:graphicFrameLocks/>
          </p:cNvGraphicFramePr>
          <p:nvPr>
            <p:extLst/>
          </p:nvPr>
        </p:nvGraphicFramePr>
        <p:xfrm>
          <a:off x="6308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system.exe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Group 134"/>
          <p:cNvGraphicFramePr>
            <a:graphicFrameLocks/>
          </p:cNvGraphicFramePr>
          <p:nvPr>
            <p:extLst/>
          </p:nvPr>
        </p:nvGraphicFramePr>
        <p:xfrm>
          <a:off x="8213612" y="4343400"/>
          <a:ext cx="1752600" cy="381000"/>
        </p:xfrm>
        <a:graphic>
          <a:graphicData uri="http://schemas.openxmlformats.org/drawingml/2006/table">
            <a:tbl>
              <a:tblPr/>
              <a:tblGrid>
                <a:gridCol w="17526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program.exe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Group 134"/>
          <p:cNvGraphicFramePr>
            <a:graphicFrameLocks/>
          </p:cNvGraphicFramePr>
          <p:nvPr>
            <p:extLst/>
          </p:nvPr>
        </p:nvGraphicFramePr>
        <p:xfrm>
          <a:off x="10152034" y="4343400"/>
          <a:ext cx="652378" cy="381000"/>
        </p:xfrm>
        <a:graphic>
          <a:graphicData uri="http://schemas.openxmlformats.org/drawingml/2006/table">
            <a:tbl>
              <a:tblPr/>
              <a:tblGrid>
                <a:gridCol w="652378"/>
              </a:tblGrid>
              <a:tr h="3643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...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5936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2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7412" y="4883607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3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37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042412" y="4876800"/>
            <a:ext cx="0" cy="152400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SoftUni Seminar on Concurrent C#</a:t>
            </a:r>
          </a:p>
          <a:p>
            <a:endParaRPr lang="en-US" noProof="1" smtClean="0"/>
          </a:p>
          <a:p>
            <a:pPr>
              <a:spcAft>
                <a:spcPts val="2000"/>
              </a:spcAft>
            </a:pPr>
            <a:r>
              <a:rPr lang="en-US" dirty="0" smtClean="0"/>
              <a:t>Article on Task API </a:t>
            </a:r>
          </a:p>
          <a:p>
            <a:endParaRPr lang="en-US" dirty="0" smtClean="0"/>
          </a:p>
          <a:p>
            <a:r>
              <a:rPr lang="en-US" dirty="0" smtClean="0"/>
              <a:t>Stephen Cleary Blog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Helpful Resources</a:t>
            </a:r>
            <a:endParaRPr lang="en-US" noProof="1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12" y="4275006"/>
            <a:ext cx="3124200" cy="2072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684212" y="1784765"/>
            <a:ext cx="10882200" cy="72983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https://softuni.bg/trainings/1021/Concurrent-Programming-in-C-Sharp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4213" y="3239907"/>
            <a:ext cx="1088219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http://www.infoq.com/articles/Tasks-Async-Await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4212" y="4848351"/>
            <a:ext cx="5105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http://blog.stephencleary.com/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4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 smtClean="0"/>
              <a:t> is a unit of code execution</a:t>
            </a:r>
          </a:p>
          <a:p>
            <a:pPr marL="757185" lvl="2" indent="-452438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Each thread has its own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 smtClean="0"/>
              <a:t>means a program can do several </a:t>
            </a:r>
          </a:p>
          <a:p>
            <a:pPr marL="0" lvl="1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r>
              <a:rPr lang="en-US" sz="3400" dirty="0" smtClean="0"/>
              <a:t>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</a:t>
            </a:r>
            <a:r>
              <a:rPr lang="en-US" sz="3200" dirty="0" smtClean="0"/>
              <a:t>the main </a:t>
            </a:r>
            <a:r>
              <a:rPr lang="en-US" sz="3200" dirty="0"/>
              <a:t>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</a:t>
            </a:r>
            <a:r>
              <a:rPr lang="en-US" sz="3200" dirty="0" smtClean="0"/>
              <a:t>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Tasks</a:t>
            </a:r>
            <a:r>
              <a:rPr lang="en-US" dirty="0" smtClean="0"/>
              <a:t> facilitate the work with multithreading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dirty="0" smtClean="0"/>
              <a:t> keywords</a:t>
            </a: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12" y="1158045"/>
            <a:ext cx="2209800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480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Programming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smtClean="0">
                <a:hlinkClick r:id="rId21"/>
              </a:rPr>
              <a:t>http://softuni.bg/courses/advanced-csharp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Part 2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Synchronous code is executed step by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9155" y="1998185"/>
            <a:ext cx="7170471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 static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11 {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12     int n = int.Parse(Console.ReadLine());</a:t>
            </a:r>
          </a:p>
          <a:p>
            <a:pPr marL="182880"/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13     PrintNumbersInRange(0, 10);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14     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("Done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15 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17 static void PrintNumbersInRange(int a, int b)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18 {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19    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(int i =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nn-NO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&lt;= b; </a:t>
            </a:r>
            <a:r>
              <a:rPr lang="nn-NO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i++)</a:t>
            </a:r>
          </a:p>
          <a:p>
            <a:pPr marL="182880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20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21         Console.WriteLine(i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22    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182880"/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23 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906" y="1998185"/>
            <a:ext cx="533400" cy="4454278"/>
          </a:xfrm>
          <a:prstGeom prst="rect">
            <a:avLst/>
          </a:prstGeom>
          <a:solidFill>
            <a:schemeClr val="dk1">
              <a:alpha val="2000"/>
            </a:schemeClr>
          </a:solidFill>
          <a:ln>
            <a:solidFill>
              <a:srgbClr val="C7BFA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65086" y="240528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65086" y="3377807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PrintNumbersInRange()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65086" y="4343400"/>
            <a:ext cx="2881200" cy="609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  <a:endParaRPr lang="en-US" sz="1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9805686" y="3014887"/>
            <a:ext cx="0" cy="3629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9" idx="0"/>
          </p:cNvCxnSpPr>
          <p:nvPr/>
        </p:nvCxnSpPr>
        <p:spPr>
          <a:xfrm>
            <a:off x="9805686" y="3987407"/>
            <a:ext cx="0" cy="355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805686" y="4969131"/>
            <a:ext cx="0" cy="543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493686" y="5454180"/>
            <a:ext cx="708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one component </a:t>
            </a:r>
            <a:r>
              <a:rPr lang="en-US" dirty="0" smtClean="0"/>
              <a:t>is blocked, the entire </a:t>
            </a:r>
            <a:r>
              <a:rPr lang="en-US" dirty="0"/>
              <a:t>program </a:t>
            </a:r>
            <a:r>
              <a:rPr lang="en-US" dirty="0" smtClean="0"/>
              <a:t>is blocked</a:t>
            </a:r>
            <a:endParaRPr lang="en-US" dirty="0"/>
          </a:p>
          <a:p>
            <a:r>
              <a:rPr lang="en-US" dirty="0"/>
              <a:t>UI may become unresponsive</a:t>
            </a:r>
          </a:p>
          <a:p>
            <a:r>
              <a:rPr lang="en-US" dirty="0"/>
              <a:t>No utilization of multi-core systems</a:t>
            </a:r>
          </a:p>
          <a:p>
            <a:r>
              <a:rPr lang="en-US" dirty="0" smtClean="0"/>
              <a:t>CPU-demanding </a:t>
            </a:r>
            <a:r>
              <a:rPr lang="en-US" dirty="0"/>
              <a:t>tasks delay execution of all other tasks</a:t>
            </a:r>
          </a:p>
          <a:p>
            <a:r>
              <a:rPr lang="en-US" dirty="0"/>
              <a:t>Accessing resources blocks entire program</a:t>
            </a:r>
          </a:p>
          <a:p>
            <a:pPr lvl="1"/>
            <a:r>
              <a:rPr lang="en-US" dirty="0"/>
              <a:t>Especially problematic with web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Programming 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9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 smtClean="0"/>
              <a:t>Synchronous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i.stack.imgur.com/6glv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35" y="1684991"/>
            <a:ext cx="49244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Asynchronous programming allows the execution of code simultaneously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Code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52648" y="2706993"/>
            <a:ext cx="2712985" cy="5519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n = int.Parse(..)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52647" y="3725542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(0..10)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52647" y="4691135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Console.WriteLine(..)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8509140" y="3258918"/>
            <a:ext cx="1" cy="466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8509140" y="4231438"/>
            <a:ext cx="0" cy="459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509139" y="5224426"/>
            <a:ext cx="2" cy="3431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265890" y="4685289"/>
            <a:ext cx="170661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(10..20)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Elbow Connector 12"/>
          <p:cNvCxnSpPr>
            <a:endCxn id="33" idx="0"/>
          </p:cNvCxnSpPr>
          <p:nvPr/>
        </p:nvCxnSpPr>
        <p:spPr>
          <a:xfrm>
            <a:off x="8542549" y="4425572"/>
            <a:ext cx="2576649" cy="2597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686037" y="2558635"/>
            <a:ext cx="6099763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82880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int n = int.Parse(Console.ReadLine());</a:t>
            </a:r>
          </a:p>
          <a:p>
            <a:pPr marL="182880"/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PrintNumbersInRange(0, 10);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var task = Task.Run(() =&gt; 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PrintNumbersInRange(10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20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Console.WriteLine("Done.");</a:t>
            </a:r>
          </a:p>
          <a:p>
            <a:pPr marL="182880"/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task.Wait();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"/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52647" y="5580391"/>
            <a:ext cx="2712985" cy="50589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  <a:endParaRPr lang="en-US" sz="17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Elbow Connector 15"/>
          <p:cNvCxnSpPr>
            <a:stCxn id="33" idx="2"/>
            <a:endCxn id="15" idx="3"/>
          </p:cNvCxnSpPr>
          <p:nvPr/>
        </p:nvCxnSpPr>
        <p:spPr>
          <a:xfrm rot="5400000">
            <a:off x="10171338" y="4885479"/>
            <a:ext cx="642154" cy="12535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5" name="Picture 2" descr="https://pbs.twimg.com/media/B4rVC4ICQAAr65m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1524000"/>
            <a:ext cx="6645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1765</Words>
  <Application>Microsoft Office PowerPoint</Application>
  <PresentationFormat>Custom</PresentationFormat>
  <Paragraphs>400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Asynchronous Programming </vt:lpstr>
      <vt:lpstr>Table of Contents</vt:lpstr>
      <vt:lpstr>Synchronous Programming</vt:lpstr>
      <vt:lpstr>Synchronous Programming</vt:lpstr>
      <vt:lpstr>Synchronous Code</vt:lpstr>
      <vt:lpstr>Synchronous Programming Drawbacks</vt:lpstr>
      <vt:lpstr>Synchronous Code</vt:lpstr>
      <vt:lpstr>Asynchronous Code</vt:lpstr>
      <vt:lpstr>Threads</vt:lpstr>
      <vt:lpstr>Threads</vt:lpstr>
      <vt:lpstr>Threads in C#</vt:lpstr>
      <vt:lpstr>System.Thread</vt:lpstr>
      <vt:lpstr>Thread – Example</vt:lpstr>
      <vt:lpstr>Thread Stack</vt:lpstr>
      <vt:lpstr>Thread Race Conditions</vt:lpstr>
      <vt:lpstr>Thread Safety</vt:lpstr>
      <vt:lpstr>Threads</vt:lpstr>
      <vt:lpstr>Asynchronous Programming – Benefits</vt:lpstr>
      <vt:lpstr>Asynchronous Programming – Drawbacks</vt:lpstr>
      <vt:lpstr>Tasks in C#</vt:lpstr>
      <vt:lpstr>Tasks in C#</vt:lpstr>
      <vt:lpstr>Creating Tasks in C#</vt:lpstr>
      <vt:lpstr>Task API in C# – Example</vt:lpstr>
      <vt:lpstr>Slicing Files with Tasks</vt:lpstr>
      <vt:lpstr>Parallel Image Flips</vt:lpstr>
      <vt:lpstr>Generic Tasks</vt:lpstr>
      <vt:lpstr>Primes Sum with Tasks</vt:lpstr>
      <vt:lpstr>Task Exception Handling</vt:lpstr>
      <vt:lpstr>Tasks in C#</vt:lpstr>
      <vt:lpstr>Tasks with async and await</vt:lpstr>
      <vt:lpstr>Tasks with async and await (2)</vt:lpstr>
      <vt:lpstr>async and await – Example</vt:lpstr>
      <vt:lpstr>Graphical User Interface</vt:lpstr>
      <vt:lpstr>Tasks with async and await</vt:lpstr>
      <vt:lpstr>Operating System Concurrency</vt:lpstr>
      <vt:lpstr>Instruction Execution</vt:lpstr>
      <vt:lpstr>Multi-Tasking</vt:lpstr>
      <vt:lpstr>Helpful Resources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C#,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2015-05-25T12:12:18Z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